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8" r:id="rId3"/>
    <p:sldId id="256" r:id="rId4"/>
    <p:sldId id="257"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E733599-5EBC-4612-A1C7-96A33231E551}" type="datetimeFigureOut">
              <a:rPr lang="en-IN" smtClean="0"/>
              <a:pPr/>
              <a:t>14-11-2018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BA002C8-F6A7-4529-BA8A-DE4582CCBE8C}"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733599-5EBC-4612-A1C7-96A33231E551}" type="datetimeFigureOut">
              <a:rPr lang="en-IN" smtClean="0"/>
              <a:pPr/>
              <a:t>14-11-2018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BA002C8-F6A7-4529-BA8A-DE4582CCBE8C}"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733599-5EBC-4612-A1C7-96A33231E551}" type="datetimeFigureOut">
              <a:rPr lang="en-IN" smtClean="0"/>
              <a:pPr/>
              <a:t>14-11-2018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BA002C8-F6A7-4529-BA8A-DE4582CCBE8C}"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E733599-5EBC-4612-A1C7-96A33231E551}" type="datetimeFigureOut">
              <a:rPr lang="en-IN" smtClean="0"/>
              <a:pPr/>
              <a:t>14-11-2018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BA002C8-F6A7-4529-BA8A-DE4582CCBE8C}"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E733599-5EBC-4612-A1C7-96A33231E551}" type="datetimeFigureOut">
              <a:rPr lang="en-IN" smtClean="0"/>
              <a:pPr/>
              <a:t>14-11-2018</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BA002C8-F6A7-4529-BA8A-DE4582CCBE8C}"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E733599-5EBC-4612-A1C7-96A33231E551}" type="datetimeFigureOut">
              <a:rPr lang="en-IN" smtClean="0"/>
              <a:pPr/>
              <a:t>14-11-2018</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BA002C8-F6A7-4529-BA8A-DE4582CCBE8C}"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733599-5EBC-4612-A1C7-96A33231E551}" type="datetimeFigureOut">
              <a:rPr lang="en-IN" smtClean="0"/>
              <a:pPr/>
              <a:t>14-11-2018</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BA002C8-F6A7-4529-BA8A-DE4582CCBE8C}"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733599-5EBC-4612-A1C7-96A33231E551}" type="datetimeFigureOut">
              <a:rPr lang="en-IN" smtClean="0"/>
              <a:pPr/>
              <a:t>14-11-2018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BA002C8-F6A7-4529-BA8A-DE4582CCBE8C}"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733599-5EBC-4612-A1C7-96A33231E551}" type="datetimeFigureOut">
              <a:rPr lang="en-IN" smtClean="0"/>
              <a:pPr/>
              <a:t>14-11-2018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BA002C8-F6A7-4529-BA8A-DE4582CCBE8C}"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733599-5EBC-4612-A1C7-96A33231E551}" type="datetimeFigureOut">
              <a:rPr lang="en-IN" smtClean="0"/>
              <a:pPr/>
              <a:t>14-11-2018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BA002C8-F6A7-4529-BA8A-DE4582CCBE8C}"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733599-5EBC-4612-A1C7-96A33231E551}" type="datetimeFigureOut">
              <a:rPr lang="en-IN" smtClean="0"/>
              <a:pPr/>
              <a:t>14-11-2018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BA002C8-F6A7-4529-BA8A-DE4582CCBE8C}"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733599-5EBC-4612-A1C7-96A33231E551}" type="datetimeFigureOut">
              <a:rPr lang="en-IN" smtClean="0"/>
              <a:pPr/>
              <a:t>14-11-2018</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A002C8-F6A7-4529-BA8A-DE4582CCBE8C}"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Architecture </a:t>
            </a:r>
            <a:r>
              <a:rPr lang="en-US" dirty="0" smtClean="0"/>
              <a:t>influenced by Mathematics</a:t>
            </a:r>
            <a:endParaRPr lang="en-US" dirty="0"/>
          </a:p>
        </p:txBody>
      </p:sp>
      <p:sp>
        <p:nvSpPr>
          <p:cNvPr id="3" name="Content Placeholder 2"/>
          <p:cNvSpPr>
            <a:spLocks noGrp="1"/>
          </p:cNvSpPr>
          <p:nvPr>
            <p:ph idx="1"/>
          </p:nvPr>
        </p:nvSpPr>
        <p:spPr>
          <a:xfrm>
            <a:off x="457200" y="1600200"/>
            <a:ext cx="4186238" cy="4525963"/>
          </a:xfrm>
        </p:spPr>
        <p:txBody>
          <a:bodyPr>
            <a:normAutofit/>
          </a:bodyPr>
          <a:lstStyle/>
          <a:p>
            <a:r>
              <a:rPr lang="en-US" sz="5400" b="1" dirty="0" smtClean="0"/>
              <a:t>SPAIN</a:t>
            </a:r>
            <a:endParaRPr lang="en-US" sz="5400" b="1" dirty="0"/>
          </a:p>
        </p:txBody>
      </p:sp>
      <p:pic>
        <p:nvPicPr>
          <p:cNvPr id="1026" name="Picture 2" descr="Related image"/>
          <p:cNvPicPr>
            <a:picLocks noChangeAspect="1" noChangeArrowheads="1"/>
          </p:cNvPicPr>
          <p:nvPr/>
        </p:nvPicPr>
        <p:blipFill>
          <a:blip r:embed="rId2" cstate="print"/>
          <a:srcRect/>
          <a:stretch>
            <a:fillRect/>
          </a:stretch>
        </p:blipFill>
        <p:spPr bwMode="auto">
          <a:xfrm>
            <a:off x="2643174" y="2714620"/>
            <a:ext cx="3571900" cy="251640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THE ALHAMBRA PALACE, GRANADA , SPAIN</a:t>
            </a:r>
            <a:endParaRPr lang="en-IN" b="1" dirty="0"/>
          </a:p>
        </p:txBody>
      </p:sp>
      <p:sp>
        <p:nvSpPr>
          <p:cNvPr id="3" name="Content Placeholder 2"/>
          <p:cNvSpPr>
            <a:spLocks noGrp="1"/>
          </p:cNvSpPr>
          <p:nvPr>
            <p:ph idx="1"/>
          </p:nvPr>
        </p:nvSpPr>
        <p:spPr>
          <a:xfrm>
            <a:off x="285720" y="1428736"/>
            <a:ext cx="4786346" cy="5429264"/>
          </a:xfrm>
        </p:spPr>
        <p:txBody>
          <a:bodyPr>
            <a:normAutofit fontScale="92500"/>
          </a:bodyPr>
          <a:lstStyle/>
          <a:p>
            <a:r>
              <a:rPr lang="en-IN" dirty="0" smtClean="0"/>
              <a:t>The palace was built by the </a:t>
            </a:r>
            <a:r>
              <a:rPr lang="en-IN" dirty="0" err="1" smtClean="0"/>
              <a:t>Nasrid</a:t>
            </a:r>
            <a:r>
              <a:rPr lang="en-IN" dirty="0" smtClean="0"/>
              <a:t> dynasty. There are three palaces, the </a:t>
            </a:r>
            <a:r>
              <a:rPr lang="en-IN" dirty="0" err="1" smtClean="0"/>
              <a:t>Comares</a:t>
            </a:r>
            <a:r>
              <a:rPr lang="en-IN" dirty="0" smtClean="0"/>
              <a:t> Palace, the Palace of Lions and the </a:t>
            </a:r>
            <a:r>
              <a:rPr lang="en-IN" dirty="0" err="1" smtClean="0"/>
              <a:t>Partal</a:t>
            </a:r>
            <a:r>
              <a:rPr lang="en-IN" dirty="0" smtClean="0"/>
              <a:t> Palace.</a:t>
            </a:r>
          </a:p>
          <a:p>
            <a:r>
              <a:rPr lang="en-IN" dirty="0" smtClean="0"/>
              <a:t>Symmetry is found not only in the architecture, but also in the patterns of the stucco (fine plaster used for coating wall surfaces) and tile work.</a:t>
            </a:r>
            <a:endParaRPr lang="en-IN" dirty="0"/>
          </a:p>
        </p:txBody>
      </p:sp>
      <p:sp>
        <p:nvSpPr>
          <p:cNvPr id="7170" name="AutoShape 2"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72" name="AutoShape 4"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74" name="AutoShape 6"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76" name="AutoShape 8"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78" name="AutoShape 10"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80" name="AutoShape 12"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82" name="AutoShape 14"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84" name="AutoShape 16"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86" name="AutoShape 18"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88" name="AutoShape 20"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90" name="AutoShape 22"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92" name="AutoShape 24"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94" name="AutoShape 26"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96" name="AutoShape 28"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98" name="AutoShape 30"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00" name="AutoShape 32"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02" name="AutoShape 34"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04" name="AutoShape 36"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06" name="AutoShape 38"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08" name="AutoShape 40"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10" name="AutoShape 42"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12" name="AutoShape 44"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14" name="AutoShape 46"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16" name="AutoShape 48"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18" name="AutoShape 50"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20" name="AutoShape 52"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22" name="AutoShape 54"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224" name="AutoShape 56" descr="Image result for ALHAMBRA PALACE, GRANADA , SP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226" name="Picture 58" descr="Image result for ALHAMBRA PALACE, GRANADA , SPAIN"/>
          <p:cNvPicPr>
            <a:picLocks noChangeAspect="1" noChangeArrowheads="1"/>
          </p:cNvPicPr>
          <p:nvPr/>
        </p:nvPicPr>
        <p:blipFill>
          <a:blip r:embed="rId2"/>
          <a:srcRect/>
          <a:stretch>
            <a:fillRect/>
          </a:stretch>
        </p:blipFill>
        <p:spPr bwMode="auto">
          <a:xfrm>
            <a:off x="5003734" y="1571612"/>
            <a:ext cx="4148840" cy="278608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059832" y="4307994"/>
            <a:ext cx="3528392" cy="2433374"/>
          </a:xfrm>
          <a:prstGeom prst="rect">
            <a:avLst/>
          </a:prstGeom>
          <a:noFill/>
          <a:ln w="9525">
            <a:noFill/>
            <a:miter lim="800000"/>
            <a:headEnd/>
            <a:tailEnd/>
          </a:ln>
        </p:spPr>
      </p:pic>
      <p:sp>
        <p:nvSpPr>
          <p:cNvPr id="5" name="TextBox 4"/>
          <p:cNvSpPr txBox="1"/>
          <p:nvPr/>
        </p:nvSpPr>
        <p:spPr>
          <a:xfrm>
            <a:off x="395536" y="188640"/>
            <a:ext cx="8424936" cy="4031873"/>
          </a:xfrm>
          <a:prstGeom prst="rect">
            <a:avLst/>
          </a:prstGeom>
          <a:noFill/>
        </p:spPr>
        <p:txBody>
          <a:bodyPr wrap="square" rtlCol="0">
            <a:spAutoFit/>
          </a:bodyPr>
          <a:lstStyle/>
          <a:p>
            <a:pPr algn="ctr"/>
            <a:r>
              <a:rPr lang="en-IN" sz="3200" dirty="0" smtClean="0"/>
              <a:t>Radial patterns</a:t>
            </a:r>
          </a:p>
          <a:p>
            <a:r>
              <a:rPr lang="en-IN" sz="3200" dirty="0" smtClean="0"/>
              <a:t>Tiling patterns of certain tiles are radial, which start at a central point and have rotations about the central point or reflections through the central point. The total number of symmetries will be finite. The symmetry groups that contain only rotations are called cyclic and those that contain reflections are called dihedral</a:t>
            </a:r>
            <a:r>
              <a:rPr lang="en-IN" dirty="0" smtClean="0"/>
              <a:t>.</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203848" y="4480877"/>
            <a:ext cx="3384376" cy="2188483"/>
          </a:xfrm>
          <a:prstGeom prst="rect">
            <a:avLst/>
          </a:prstGeom>
          <a:noFill/>
          <a:ln w="9525">
            <a:noFill/>
            <a:miter lim="800000"/>
            <a:headEnd/>
            <a:tailEnd/>
          </a:ln>
        </p:spPr>
      </p:pic>
      <p:sp>
        <p:nvSpPr>
          <p:cNvPr id="5" name="TextBox 4"/>
          <p:cNvSpPr txBox="1"/>
          <p:nvPr/>
        </p:nvSpPr>
        <p:spPr>
          <a:xfrm>
            <a:off x="251520" y="189215"/>
            <a:ext cx="8712968" cy="4031873"/>
          </a:xfrm>
          <a:prstGeom prst="rect">
            <a:avLst/>
          </a:prstGeom>
          <a:noFill/>
        </p:spPr>
        <p:txBody>
          <a:bodyPr wrap="square" rtlCol="0">
            <a:spAutoFit/>
          </a:bodyPr>
          <a:lstStyle/>
          <a:p>
            <a:pPr algn="ctr"/>
            <a:r>
              <a:rPr lang="en-IN" sz="3200" dirty="0" smtClean="0"/>
              <a:t>Periodic patterns</a:t>
            </a:r>
          </a:p>
          <a:p>
            <a:r>
              <a:rPr lang="en-IN" sz="3200" dirty="0" smtClean="0"/>
              <a:t>The second type of pattern involves translational symmetries in two independent directions. These patterns are classified by the smallest angle of rotation that appears in the pattern.  By a property known as crystallographic restriction, the </a:t>
            </a:r>
          </a:p>
          <a:p>
            <a:r>
              <a:rPr lang="en-IN" sz="3200" dirty="0" smtClean="0"/>
              <a:t>angles that appear in rotations for the patterns are 60°, 90°, 120°, 180°. </a:t>
            </a:r>
            <a:endParaRPr lang="en-IN"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331640" y="1257624"/>
            <a:ext cx="6324575" cy="5411736"/>
          </a:xfrm>
          <a:prstGeom prst="rect">
            <a:avLst/>
          </a:prstGeom>
          <a:noFill/>
          <a:ln w="9525">
            <a:noFill/>
            <a:miter lim="800000"/>
            <a:headEnd/>
            <a:tailEnd/>
          </a:ln>
        </p:spPr>
      </p:pic>
      <p:sp>
        <p:nvSpPr>
          <p:cNvPr id="3" name="TextBox 2"/>
          <p:cNvSpPr txBox="1"/>
          <p:nvPr/>
        </p:nvSpPr>
        <p:spPr>
          <a:xfrm>
            <a:off x="2339752" y="476672"/>
            <a:ext cx="4348050" cy="584775"/>
          </a:xfrm>
          <a:prstGeom prst="rect">
            <a:avLst/>
          </a:prstGeom>
          <a:noFill/>
        </p:spPr>
        <p:txBody>
          <a:bodyPr wrap="none" rtlCol="0">
            <a:spAutoFit/>
          </a:bodyPr>
          <a:lstStyle/>
          <a:p>
            <a:r>
              <a:rPr lang="en-IN" sz="3200" dirty="0" smtClean="0"/>
              <a:t>Other types of symmetry</a:t>
            </a:r>
            <a:endParaRPr lang="en-IN"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2990C76-2AB0-4C0B-94C8-CF1107A2D50C}"/>
              </a:ext>
            </a:extLst>
          </p:cNvPr>
          <p:cNvSpPr>
            <a:spLocks noGrp="1"/>
          </p:cNvSpPr>
          <p:nvPr>
            <p:ph idx="1"/>
          </p:nvPr>
        </p:nvSpPr>
        <p:spPr>
          <a:xfrm>
            <a:off x="151448" y="404665"/>
            <a:ext cx="4780592" cy="5884992"/>
          </a:xfrm>
        </p:spPr>
        <p:txBody>
          <a:bodyPr>
            <a:noAutofit/>
          </a:bodyPr>
          <a:lstStyle/>
          <a:p>
            <a:r>
              <a:rPr lang="en-IN" dirty="0" smtClean="0"/>
              <a:t>The </a:t>
            </a:r>
            <a:r>
              <a:rPr lang="en-IN" dirty="0"/>
              <a:t>pool of water in front of the patio gives the idea of a horizontal reflection. </a:t>
            </a:r>
            <a:r>
              <a:rPr lang="en-IN" dirty="0" smtClean="0"/>
              <a:t>It makes </a:t>
            </a:r>
            <a:r>
              <a:rPr lang="en-IN" dirty="0"/>
              <a:t>the object appear to have the symmetries of a </a:t>
            </a:r>
            <a:r>
              <a:rPr lang="en-IN" u="sng" dirty="0"/>
              <a:t>dihedral finite </a:t>
            </a:r>
            <a:r>
              <a:rPr lang="en-IN" u="sng" dirty="0" smtClean="0"/>
              <a:t>figure </a:t>
            </a:r>
            <a:r>
              <a:rPr lang="en-IN" dirty="0" smtClean="0"/>
              <a:t>of </a:t>
            </a:r>
            <a:r>
              <a:rPr lang="en-IN" dirty="0"/>
              <a:t>order 2 instead of order 1 (bilateral symmetry).</a:t>
            </a:r>
          </a:p>
          <a:p>
            <a:endParaRPr lang="en-IN" dirty="0"/>
          </a:p>
        </p:txBody>
      </p:sp>
      <p:pic>
        <p:nvPicPr>
          <p:cNvPr id="10" name="Picture 9">
            <a:extLst>
              <a:ext uri="{FF2B5EF4-FFF2-40B4-BE49-F238E27FC236}">
                <a16:creationId xmlns="" xmlns:a16="http://schemas.microsoft.com/office/drawing/2014/main" id="{C544E462-0F17-4F5A-BD65-CF999B53D41A}"/>
              </a:ext>
            </a:extLst>
          </p:cNvPr>
          <p:cNvPicPr>
            <a:picLocks noChangeAspect="1"/>
          </p:cNvPicPr>
          <p:nvPr/>
        </p:nvPicPr>
        <p:blipFill>
          <a:blip r:embed="rId2" cstate="print"/>
          <a:stretch>
            <a:fillRect/>
          </a:stretch>
        </p:blipFill>
        <p:spPr>
          <a:xfrm>
            <a:off x="5035425" y="1502230"/>
            <a:ext cx="3929063" cy="4067175"/>
          </a:xfrm>
          <a:prstGeom prst="rect">
            <a:avLst/>
          </a:prstGeom>
        </p:spPr>
      </p:pic>
    </p:spTree>
    <p:extLst>
      <p:ext uri="{BB962C8B-B14F-4D97-AF65-F5344CB8AC3E}">
        <p14:creationId xmlns="" xmlns:p14="http://schemas.microsoft.com/office/powerpoint/2010/main" val="761639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16632"/>
            <a:ext cx="8229600" cy="4525963"/>
          </a:xfrm>
        </p:spPr>
        <p:txBody>
          <a:bodyPr/>
          <a:lstStyle/>
          <a:p>
            <a:r>
              <a:rPr lang="en-IN" dirty="0" smtClean="0"/>
              <a:t>There is a round dome on top of a square structure, with an eight pointed decorative star indenting the circle, which is similar to the use of </a:t>
            </a:r>
            <a:r>
              <a:rPr lang="en-IN" dirty="0" err="1" smtClean="0"/>
              <a:t>pendentives</a:t>
            </a:r>
            <a:r>
              <a:rPr lang="en-IN" dirty="0" smtClean="0"/>
              <a:t>.</a:t>
            </a:r>
            <a:endParaRPr lang="en-IN" dirty="0"/>
          </a:p>
        </p:txBody>
      </p:sp>
      <p:pic>
        <p:nvPicPr>
          <p:cNvPr id="2051" name="Picture 3"/>
          <p:cNvPicPr>
            <a:picLocks noChangeAspect="1" noChangeArrowheads="1"/>
          </p:cNvPicPr>
          <p:nvPr/>
        </p:nvPicPr>
        <p:blipFill>
          <a:blip r:embed="rId2" cstate="print"/>
          <a:srcRect/>
          <a:stretch>
            <a:fillRect/>
          </a:stretch>
        </p:blipFill>
        <p:spPr bwMode="auto">
          <a:xfrm>
            <a:off x="1381125" y="2349202"/>
            <a:ext cx="6381750" cy="42481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ca-ES" sz="6000" b="1" i="1" dirty="0" smtClean="0">
                <a:solidFill>
                  <a:srgbClr val="00B050"/>
                </a:solidFill>
              </a:rPr>
              <a:t>BASILICA I TEMPLE EXPIATORI DE LA SAGRADA FAMILIA</a:t>
            </a:r>
            <a:endParaRPr lang="en-US" sz="6000" b="1" i="1" dirty="0">
              <a:solidFill>
                <a:srgbClr val="00B05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normAutofit/>
          </a:bodyPr>
          <a:lstStyle/>
          <a:p>
            <a:r>
              <a:rPr lang="ca-ES" dirty="0" smtClean="0"/>
              <a:t>BASILICA I TEMPLE EXPIATORI DE LA SAGRADA FAMILIA, SPAIN</a:t>
            </a:r>
            <a:endParaRPr lang="en-IN" dirty="0"/>
          </a:p>
        </p:txBody>
      </p:sp>
      <p:sp>
        <p:nvSpPr>
          <p:cNvPr id="4" name="Rectangle 3"/>
          <p:cNvSpPr/>
          <p:nvPr/>
        </p:nvSpPr>
        <p:spPr>
          <a:xfrm>
            <a:off x="457200" y="1981200"/>
            <a:ext cx="8458200" cy="2339102"/>
          </a:xfrm>
          <a:prstGeom prst="rect">
            <a:avLst/>
          </a:prstGeom>
        </p:spPr>
        <p:txBody>
          <a:bodyPr wrap="square">
            <a:spAutoFit/>
          </a:bodyPr>
          <a:lstStyle/>
          <a:p>
            <a:r>
              <a:rPr lang="en-IN" sz="3200" dirty="0" smtClean="0"/>
              <a:t>The </a:t>
            </a:r>
            <a:r>
              <a:rPr lang="en-IN" sz="3200" dirty="0" err="1" smtClean="0"/>
              <a:t>Basílica</a:t>
            </a:r>
            <a:r>
              <a:rPr lang="en-IN" sz="3200" dirty="0" smtClean="0"/>
              <a:t> </a:t>
            </a:r>
            <a:r>
              <a:rPr lang="en-IN" sz="3200" dirty="0" err="1" smtClean="0"/>
              <a:t>i</a:t>
            </a:r>
            <a:r>
              <a:rPr lang="en-IN" sz="3200" dirty="0" smtClean="0"/>
              <a:t> Temple </a:t>
            </a:r>
            <a:r>
              <a:rPr lang="en-IN" sz="3200" dirty="0" err="1" smtClean="0"/>
              <a:t>Expiatori</a:t>
            </a:r>
            <a:r>
              <a:rPr lang="en-IN" sz="3200" dirty="0" smtClean="0"/>
              <a:t> de la </a:t>
            </a:r>
            <a:r>
              <a:rPr lang="en-IN" sz="3200" dirty="0" err="1" smtClean="0"/>
              <a:t>Sagrada</a:t>
            </a:r>
            <a:r>
              <a:rPr lang="en-IN" sz="3200" dirty="0" smtClean="0"/>
              <a:t> </a:t>
            </a:r>
            <a:r>
              <a:rPr lang="en-IN" sz="3200" dirty="0" err="1" smtClean="0"/>
              <a:t>Família</a:t>
            </a:r>
            <a:r>
              <a:rPr lang="en-IN" sz="3200" dirty="0" smtClean="0"/>
              <a:t> is a large unfinished Roman Catholic church in Barcelona, designed by Catalan architect </a:t>
            </a:r>
            <a:r>
              <a:rPr lang="en-IN" sz="3200" dirty="0" err="1" smtClean="0"/>
              <a:t>Antoni</a:t>
            </a:r>
            <a:r>
              <a:rPr lang="en-IN" sz="3200" dirty="0" smtClean="0"/>
              <a:t> </a:t>
            </a:r>
            <a:r>
              <a:rPr lang="en-IN" sz="3200" dirty="0" err="1" smtClean="0"/>
              <a:t>Gaudí</a:t>
            </a:r>
            <a:r>
              <a:rPr lang="en-IN" sz="3200" dirty="0" smtClean="0"/>
              <a:t>.</a:t>
            </a:r>
          </a:p>
          <a:p>
            <a:endParaRPr lang="en-IN" dirty="0"/>
          </a:p>
        </p:txBody>
      </p:sp>
      <p:pic>
        <p:nvPicPr>
          <p:cNvPr id="5" name="Picture 2" descr="http://blog.tripbase.com/wp-content/uploads/2010/10/Sagrada-Famili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7964" y="3735946"/>
            <a:ext cx="3347836" cy="281725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lstStyle/>
          <a:p>
            <a:r>
              <a:rPr lang="en-US" dirty="0" smtClean="0"/>
              <a:t>Gaudi used </a:t>
            </a:r>
            <a:r>
              <a:rPr lang="en-US" dirty="0" smtClean="0">
                <a:solidFill>
                  <a:schemeClr val="tx1">
                    <a:lumMod val="95000"/>
                    <a:lumOff val="5000"/>
                  </a:schemeClr>
                </a:solidFill>
              </a:rPr>
              <a:t>hyperbolic </a:t>
            </a:r>
            <a:r>
              <a:rPr lang="en-US" dirty="0" err="1" smtClean="0">
                <a:solidFill>
                  <a:schemeClr val="tx1">
                    <a:lumMod val="95000"/>
                    <a:lumOff val="5000"/>
                  </a:schemeClr>
                </a:solidFill>
              </a:rPr>
              <a:t>paraboliod</a:t>
            </a:r>
            <a:r>
              <a:rPr lang="en-US" dirty="0" smtClean="0">
                <a:solidFill>
                  <a:schemeClr val="tx1">
                    <a:lumMod val="95000"/>
                    <a:lumOff val="5000"/>
                  </a:schemeClr>
                </a:solidFill>
              </a:rPr>
              <a:t> structures</a:t>
            </a:r>
            <a:r>
              <a:rPr lang="en-US" dirty="0" smtClean="0"/>
              <a:t> (a quadric surface, in this case a saddle-shaped doubly-ruled surface, that can be represented by the equation                          z = x²/a² – y²/b²), which can be seen within particular façades.</a:t>
            </a:r>
            <a:endParaRPr lang="en-IN" dirty="0" smtClean="0"/>
          </a:p>
          <a:p>
            <a:endParaRPr lang="en-IN" dirty="0"/>
          </a:p>
        </p:txBody>
      </p:sp>
      <p:pic>
        <p:nvPicPr>
          <p:cNvPr id="6" name="Picture 6" descr="Image result for sagrada famili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11230" y="3735946"/>
            <a:ext cx="4751770" cy="281725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2362200" y="3238500"/>
            <a:ext cx="3790950" cy="3390900"/>
          </a:xfrm>
          <a:prstGeom prst="rect">
            <a:avLst/>
          </a:prstGeom>
          <a:noFill/>
          <a:ln w="9525">
            <a:noFill/>
            <a:miter lim="800000"/>
            <a:headEnd/>
            <a:tailEnd/>
          </a:ln>
        </p:spPr>
      </p:pic>
      <p:sp>
        <p:nvSpPr>
          <p:cNvPr id="5" name="TextBox 4"/>
          <p:cNvSpPr txBox="1"/>
          <p:nvPr/>
        </p:nvSpPr>
        <p:spPr>
          <a:xfrm>
            <a:off x="381001" y="304800"/>
            <a:ext cx="8458200" cy="2554545"/>
          </a:xfrm>
          <a:prstGeom prst="rect">
            <a:avLst/>
          </a:prstGeom>
          <a:noFill/>
        </p:spPr>
        <p:txBody>
          <a:bodyPr wrap="square" rtlCol="0">
            <a:spAutoFit/>
          </a:bodyPr>
          <a:lstStyle/>
          <a:p>
            <a:r>
              <a:rPr lang="en-IN" sz="3200" dirty="0" smtClean="0"/>
              <a:t>Hyperboloids : They can be solid as in the junctions between the columns and the vaulting, or hollow, to allow light to enter the temple. They can be found in the openings of the windows and the vaults.</a:t>
            </a:r>
            <a:endParaRPr lang="en-IN"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686800" cy="2590799"/>
          </a:xfrm>
        </p:spPr>
        <p:txBody>
          <a:bodyPr>
            <a:normAutofit/>
          </a:bodyPr>
          <a:lstStyle/>
          <a:p>
            <a:pPr>
              <a:buNone/>
            </a:pPr>
            <a:r>
              <a:rPr lang="en-IN" dirty="0" smtClean="0"/>
              <a:t>	</a:t>
            </a:r>
            <a:r>
              <a:rPr lang="en-IN" dirty="0" err="1" smtClean="0"/>
              <a:t>Paraboloids</a:t>
            </a:r>
            <a:r>
              <a:rPr lang="en-IN" dirty="0" smtClean="0"/>
              <a:t> : </a:t>
            </a:r>
            <a:r>
              <a:rPr lang="en-IN" dirty="0" err="1" smtClean="0"/>
              <a:t>Gaudí</a:t>
            </a:r>
            <a:r>
              <a:rPr lang="en-IN" dirty="0" smtClean="0"/>
              <a:t> used </a:t>
            </a:r>
            <a:r>
              <a:rPr lang="en-IN" dirty="0" err="1" smtClean="0"/>
              <a:t>paraboloids</a:t>
            </a:r>
            <a:r>
              <a:rPr lang="en-IN" dirty="0" smtClean="0"/>
              <a:t> to create linking surfaces between the vaults and the roofing and the columns on the Passion facade, as well as larger elements such as the towers and the sacristies. </a:t>
            </a:r>
            <a:endParaRPr lang="en-IN" dirty="0"/>
          </a:p>
        </p:txBody>
      </p:sp>
      <p:pic>
        <p:nvPicPr>
          <p:cNvPr id="2050" name="Picture 2"/>
          <p:cNvPicPr>
            <a:picLocks noChangeAspect="1" noChangeArrowheads="1"/>
          </p:cNvPicPr>
          <p:nvPr/>
        </p:nvPicPr>
        <p:blipFill>
          <a:blip r:embed="rId2" cstate="print"/>
          <a:srcRect/>
          <a:stretch>
            <a:fillRect/>
          </a:stretch>
        </p:blipFill>
        <p:spPr bwMode="auto">
          <a:xfrm>
            <a:off x="2438400" y="2894438"/>
            <a:ext cx="4267200" cy="381116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1"/>
            <a:ext cx="8686800" cy="2133600"/>
          </a:xfrm>
        </p:spPr>
        <p:txBody>
          <a:bodyPr/>
          <a:lstStyle/>
          <a:p>
            <a:pPr>
              <a:buNone/>
            </a:pPr>
            <a:r>
              <a:rPr lang="en-IN" dirty="0" smtClean="0"/>
              <a:t>	Helicoids : According to the iconography of </a:t>
            </a:r>
            <a:r>
              <a:rPr lang="en-IN" dirty="0" err="1" smtClean="0"/>
              <a:t>Gaudí</a:t>
            </a:r>
            <a:r>
              <a:rPr lang="en-IN" dirty="0" smtClean="0"/>
              <a:t> they represent the rising movement that links the earth with heaven. Here they can be seen in the spiral staircases.</a:t>
            </a:r>
            <a:endParaRPr lang="en-IN" dirty="0"/>
          </a:p>
        </p:txBody>
      </p:sp>
      <p:pic>
        <p:nvPicPr>
          <p:cNvPr id="3074" name="Picture 2"/>
          <p:cNvPicPr>
            <a:picLocks noChangeAspect="1" noChangeArrowheads="1"/>
          </p:cNvPicPr>
          <p:nvPr/>
        </p:nvPicPr>
        <p:blipFill>
          <a:blip r:embed="rId2" cstate="print"/>
          <a:srcRect/>
          <a:stretch>
            <a:fillRect/>
          </a:stretch>
        </p:blipFill>
        <p:spPr bwMode="auto">
          <a:xfrm>
            <a:off x="2376879" y="2667000"/>
            <a:ext cx="4252521" cy="38100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8686800" cy="1676400"/>
          </a:xfrm>
        </p:spPr>
        <p:txBody>
          <a:bodyPr/>
          <a:lstStyle/>
          <a:p>
            <a:pPr>
              <a:buNone/>
            </a:pPr>
            <a:r>
              <a:rPr lang="en-IN" dirty="0" smtClean="0"/>
              <a:t>	Ellipsoids : </a:t>
            </a:r>
            <a:r>
              <a:rPr lang="en-IN" dirty="0" err="1" smtClean="0"/>
              <a:t>Gaudí</a:t>
            </a:r>
            <a:r>
              <a:rPr lang="en-IN" dirty="0" smtClean="0"/>
              <a:t> generated the rounded capitals of the main columns from ellipsoids, where the columns subdivide into branches.</a:t>
            </a:r>
          </a:p>
          <a:p>
            <a:endParaRPr lang="en-IN" dirty="0"/>
          </a:p>
        </p:txBody>
      </p:sp>
      <p:pic>
        <p:nvPicPr>
          <p:cNvPr id="4098" name="Picture 2"/>
          <p:cNvPicPr>
            <a:picLocks noChangeAspect="1" noChangeArrowheads="1"/>
          </p:cNvPicPr>
          <p:nvPr/>
        </p:nvPicPr>
        <p:blipFill>
          <a:blip r:embed="rId2" cstate="print"/>
          <a:srcRect/>
          <a:stretch>
            <a:fillRect/>
          </a:stretch>
        </p:blipFill>
        <p:spPr bwMode="auto">
          <a:xfrm>
            <a:off x="2362199" y="2438401"/>
            <a:ext cx="4484791" cy="40386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686800" cy="4525963"/>
          </a:xfrm>
        </p:spPr>
        <p:txBody>
          <a:bodyPr>
            <a:normAutofit/>
          </a:bodyPr>
          <a:lstStyle/>
          <a:p>
            <a:pPr>
              <a:buNone/>
            </a:pPr>
            <a:r>
              <a:rPr lang="en-IN" dirty="0" smtClean="0"/>
              <a:t>	Double-twisted columns : To achieve greater stability and a slender and more harmonious effect, </a:t>
            </a:r>
            <a:r>
              <a:rPr lang="en-IN" dirty="0" err="1" smtClean="0"/>
              <a:t>Gaudí</a:t>
            </a:r>
            <a:r>
              <a:rPr lang="en-IN" dirty="0" smtClean="0"/>
              <a:t> designed all the branching columns as double-twisted columns formed by two </a:t>
            </a:r>
            <a:r>
              <a:rPr lang="en-IN" dirty="0" err="1" smtClean="0"/>
              <a:t>helicoidal</a:t>
            </a:r>
            <a:r>
              <a:rPr lang="en-IN" dirty="0" smtClean="0"/>
              <a:t> columns. The base of each column has a cross-section that is a polygon or star which as it twists to the right and the left transforms into a circle higher up</a:t>
            </a:r>
            <a:endParaRPr lang="en-IN" dirty="0"/>
          </a:p>
        </p:txBody>
      </p:sp>
      <p:pic>
        <p:nvPicPr>
          <p:cNvPr id="5122" name="Picture 2"/>
          <p:cNvPicPr>
            <a:picLocks noChangeAspect="1" noChangeArrowheads="1"/>
          </p:cNvPicPr>
          <p:nvPr/>
        </p:nvPicPr>
        <p:blipFill>
          <a:blip r:embed="rId2" cstate="print"/>
          <a:srcRect/>
          <a:stretch>
            <a:fillRect/>
          </a:stretch>
        </p:blipFill>
        <p:spPr bwMode="auto">
          <a:xfrm>
            <a:off x="4524375" y="3810000"/>
            <a:ext cx="3552825" cy="2831439"/>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1828800"/>
          </a:xfrm>
        </p:spPr>
        <p:txBody>
          <a:bodyPr/>
          <a:lstStyle/>
          <a:p>
            <a:pPr>
              <a:buNone/>
            </a:pPr>
            <a:r>
              <a:rPr lang="en-IN" dirty="0" smtClean="0"/>
              <a:t>	The best examples of </a:t>
            </a:r>
            <a:r>
              <a:rPr lang="en-IN" dirty="0" err="1" smtClean="0"/>
              <a:t>conoids</a:t>
            </a:r>
            <a:r>
              <a:rPr lang="en-IN" dirty="0" smtClean="0"/>
              <a:t> at the </a:t>
            </a:r>
            <a:r>
              <a:rPr lang="en-IN" dirty="0" err="1" smtClean="0"/>
              <a:t>Sagrada</a:t>
            </a:r>
            <a:r>
              <a:rPr lang="en-IN" dirty="0" smtClean="0"/>
              <a:t> </a:t>
            </a:r>
            <a:r>
              <a:rPr lang="en-IN" dirty="0" err="1" smtClean="0"/>
              <a:t>Familia</a:t>
            </a:r>
            <a:r>
              <a:rPr lang="en-IN" dirty="0" smtClean="0"/>
              <a:t> are the walls and roofs of the schools building.</a:t>
            </a:r>
            <a:endParaRPr lang="en-IN" dirty="0"/>
          </a:p>
        </p:txBody>
      </p:sp>
      <p:pic>
        <p:nvPicPr>
          <p:cNvPr id="6146" name="Picture 2"/>
          <p:cNvPicPr>
            <a:picLocks noChangeAspect="1" noChangeArrowheads="1"/>
          </p:cNvPicPr>
          <p:nvPr/>
        </p:nvPicPr>
        <p:blipFill>
          <a:blip r:embed="rId2" cstate="print"/>
          <a:srcRect/>
          <a:stretch>
            <a:fillRect/>
          </a:stretch>
        </p:blipFill>
        <p:spPr bwMode="auto">
          <a:xfrm>
            <a:off x="2209800" y="2348257"/>
            <a:ext cx="4648200" cy="4204944"/>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3071810"/>
            <a:ext cx="8229600" cy="1143000"/>
          </a:xfrm>
        </p:spPr>
        <p:txBody>
          <a:bodyPr/>
          <a:lstStyle/>
          <a:p>
            <a:r>
              <a:rPr lang="en-US" dirty="0" smtClean="0"/>
              <a:t>Thank you</a:t>
            </a:r>
            <a:endParaRPr lang="en-US" dirty="0"/>
          </a:p>
        </p:txBody>
      </p:sp>
    </p:spTree>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TotalTime>
  <Words>351</Words>
  <Application>Microsoft Office PowerPoint</Application>
  <PresentationFormat>On-screen Show (4:3)</PresentationFormat>
  <Paragraphs>24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Architecture influenced by Mathematics</vt:lpstr>
      <vt:lpstr>THE ALHAMBRA PALACE, GRANADA , SPAIN</vt:lpstr>
      <vt:lpstr>Slide 3</vt:lpstr>
      <vt:lpstr>Slide 4</vt:lpstr>
      <vt:lpstr>Slide 5</vt:lpstr>
      <vt:lpstr>Slide 6</vt:lpstr>
      <vt:lpstr>Slide 7</vt:lpstr>
      <vt:lpstr>Slide 8</vt:lpstr>
      <vt:lpstr>BASILICA I TEMPLE EXPIATORI DE LA SAGRADA FAMILIA, SPAIN</vt:lpstr>
      <vt:lpstr>Slide 10</vt:lpstr>
      <vt:lpstr>Slide 11</vt:lpstr>
      <vt:lpstr>Slide 12</vt:lpstr>
      <vt:lpstr>Slide 13</vt:lpstr>
      <vt:lpstr>Slide 14</vt:lpstr>
      <vt:lpstr>Slide 15</vt:lpstr>
      <vt:lpstr>Slide 16</vt:lpstr>
      <vt:lpstr>Thank you</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Lakshmi Igcse</dc:creator>
  <cp:lastModifiedBy>Academic_Coord</cp:lastModifiedBy>
  <cp:revision>13</cp:revision>
  <dcterms:created xsi:type="dcterms:W3CDTF">2018-11-11T13:24:09Z</dcterms:created>
  <dcterms:modified xsi:type="dcterms:W3CDTF">2018-11-14T04:28:21Z</dcterms:modified>
</cp:coreProperties>
</file>