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9" r:id="rId1"/>
  </p:sldMasterIdLst>
  <p:notesMasterIdLst>
    <p:notesMasterId r:id="rId17"/>
  </p:notesMasterIdLst>
  <p:sldIdLst>
    <p:sldId id="256" r:id="rId2"/>
    <p:sldId id="259" r:id="rId3"/>
    <p:sldId id="260" r:id="rId4"/>
    <p:sldId id="261" r:id="rId5"/>
    <p:sldId id="262" r:id="rId6"/>
    <p:sldId id="263" r:id="rId7"/>
    <p:sldId id="258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zam Ashique" initials="AA" lastIdx="1" clrIdx="0">
    <p:extLst>
      <p:ext uri="{19B8F6BF-5375-455C-9EA6-DF929625EA0E}">
        <p15:presenceInfo xmlns="" xmlns:p15="http://schemas.microsoft.com/office/powerpoint/2012/main" userId="05b241ce4cc497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0" autoAdjust="0"/>
    <p:restoredTop sz="93883" autoAdjust="0"/>
  </p:normalViewPr>
  <p:slideViewPr>
    <p:cSldViewPr snapToGrid="0">
      <p:cViewPr>
        <p:scale>
          <a:sx n="1" d="2"/>
          <a:sy n="1" d="2"/>
        </p:scale>
        <p:origin x="-1962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1-13T20:19:47.809" idx="1">
    <p:pos x="4416" y="13"/>
    <p:text/>
    <p:extLst>
      <p:ext uri="{C676402C-5697-4E1C-873F-D02D1690AC5C}">
        <p15:threadingInfo xmlns="" xmlns:p15="http://schemas.microsoft.com/office/powerpoint/2012/main" timeZoneBias="-33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75E55-AD2D-4EB5-B3FD-D7D770AFAE4B}" type="datetimeFigureOut">
              <a:rPr lang="en-IN" smtClean="0"/>
              <a:pPr/>
              <a:t>14-11-2018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158FD0-2ED9-4CE1-9085-E6709761B61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026613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920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6706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7871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2447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724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8889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471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2243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0298CD5-6C1E-4009-B41F-6DF62E31D3BE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7632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5505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5755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9494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6896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116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03786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3.bp.blogspot.com/-aK4xZPgd3VE/ThgG9r_AB4I/AAAAAAAAAJw/6h_4NCKXSYc/s1600/lotus+temple_kentriki.jpg" TargetMode="External"/><Relationship Id="rId7" Type="http://schemas.openxmlformats.org/officeDocument/2006/relationships/comments" Target="../comments/comment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EE623E-82F2-4297-99EC-2BB6D698F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275" y="640080"/>
            <a:ext cx="6707817" cy="3034857"/>
          </a:xfrm>
        </p:spPr>
        <p:txBody>
          <a:bodyPr anchor="b"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latin typeface="Arial Black" panose="020B0A04020102020204" pitchFamily="34" charset="0"/>
              </a:rPr>
              <a:t>ARCHITECTURE INSPIRED BY MATHEMATICS </a:t>
            </a:r>
            <a:endParaRPr lang="en-IN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EA2BA36-602A-4782-9A58-EA54A147C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24340"/>
            <a:ext cx="9144000" cy="1323352"/>
          </a:xfrm>
        </p:spPr>
        <p:txBody>
          <a:bodyPr anchor="t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</a:rPr>
              <a:t>SADHBHAVANA WORLD SCHOOL</a:t>
            </a:r>
            <a:endParaRPr lang="en-IN" sz="4000" dirty="0">
              <a:solidFill>
                <a:srgbClr val="FFFFFF"/>
              </a:solidFill>
            </a:endParaRPr>
          </a:p>
        </p:txBody>
      </p:sp>
      <p:pic>
        <p:nvPicPr>
          <p:cNvPr id="7" name="Graphic 6" descr="Mathematics">
            <a:extLst>
              <a:ext uri="{FF2B5EF4-FFF2-40B4-BE49-F238E27FC236}">
                <a16:creationId xmlns="" xmlns:a16="http://schemas.microsoft.com/office/drawing/2014/main" id="{882D7C2A-D800-4B19-9F1E-0F98FB3F9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7911" y="2604714"/>
            <a:ext cx="1648572" cy="1648572"/>
          </a:xfrm>
          <a:prstGeom prst="rect">
            <a:avLst/>
          </a:prstGeom>
        </p:spPr>
      </p:pic>
      <p:pic>
        <p:nvPicPr>
          <p:cNvPr id="8" name="Picture 12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06914" y="640080"/>
            <a:ext cx="4085086" cy="43087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69508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INDIAN MONUMENTS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QUTUB MINAR</a:t>
            </a:r>
          </a:p>
          <a:p>
            <a:r>
              <a:rPr lang="en-US" dirty="0"/>
              <a:t>2. MYSORE PALACE</a:t>
            </a:r>
          </a:p>
        </p:txBody>
      </p:sp>
      <p:pic>
        <p:nvPicPr>
          <p:cNvPr id="7170" name="Picture 2" descr="Image result for relevance of math in Qutub Min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7145" y="0"/>
            <a:ext cx="5334855" cy="3553097"/>
          </a:xfrm>
          <a:prstGeom prst="rect">
            <a:avLst/>
          </a:prstGeom>
          <a:noFill/>
        </p:spPr>
      </p:pic>
      <p:sp>
        <p:nvSpPr>
          <p:cNvPr id="7174" name="AutoShape 6" descr="Image result for mysore pala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6" name="AutoShape 8" descr="Image result for mysore pala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8" name="Picture 10" descr="Mysore Palace Morn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12450"/>
            <a:ext cx="6539084" cy="3187803"/>
          </a:xfrm>
          <a:prstGeom prst="rect">
            <a:avLst/>
          </a:prstGeom>
          <a:noFill/>
        </p:spPr>
      </p:pic>
      <p:sp>
        <p:nvSpPr>
          <p:cNvPr id="4" name="Speech Bubble: Rectangle with Corners Rounded 3">
            <a:extLst>
              <a:ext uri="{FF2B5EF4-FFF2-40B4-BE49-F238E27FC236}">
                <a16:creationId xmlns="" xmlns:a16="http://schemas.microsoft.com/office/drawing/2014/main" id="{0D44B1B8-FB0B-48C1-816D-B0BFA18346EC}"/>
              </a:ext>
            </a:extLst>
          </p:cNvPr>
          <p:cNvSpPr/>
          <p:nvPr/>
        </p:nvSpPr>
        <p:spPr>
          <a:xfrm>
            <a:off x="2347705" y="2222287"/>
            <a:ext cx="2895600" cy="1013002"/>
          </a:xfrm>
          <a:prstGeom prst="wedgeRoundRectCallout">
            <a:avLst>
              <a:gd name="adj1" fmla="val 107749"/>
              <a:gd name="adj2" fmla="val 3251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 am the Qutub </a:t>
            </a:r>
            <a:r>
              <a:rPr lang="en-IN" dirty="0" err="1"/>
              <a:t>Minar</a:t>
            </a:r>
            <a:endParaRPr lang="en-IN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="" xmlns:a16="http://schemas.microsoft.com/office/drawing/2014/main" id="{B2A6FEEB-A6E1-4A49-A3BA-5B9EF04AB5F3}"/>
              </a:ext>
            </a:extLst>
          </p:cNvPr>
          <p:cNvSpPr/>
          <p:nvPr/>
        </p:nvSpPr>
        <p:spPr>
          <a:xfrm>
            <a:off x="7493000" y="5120872"/>
            <a:ext cx="3759200" cy="924328"/>
          </a:xfrm>
          <a:prstGeom prst="wedgeRoundRectCallout">
            <a:avLst>
              <a:gd name="adj1" fmla="val -76727"/>
              <a:gd name="adj2" fmla="val 588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 am the Mysore Palace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QUTUB MINAR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796" y="2220686"/>
            <a:ext cx="6374674" cy="4637314"/>
          </a:xfrm>
        </p:spPr>
        <p:txBody>
          <a:bodyPr>
            <a:normAutofit/>
          </a:bodyPr>
          <a:lstStyle/>
          <a:p>
            <a:r>
              <a:rPr lang="en-US" sz="2800" dirty="0"/>
              <a:t>The </a:t>
            </a:r>
            <a:r>
              <a:rPr lang="en-US" sz="2800" b="1" dirty="0" err="1"/>
              <a:t>Qutub</a:t>
            </a:r>
            <a:r>
              <a:rPr lang="en-US" sz="2800" b="1" dirty="0"/>
              <a:t> </a:t>
            </a:r>
            <a:r>
              <a:rPr lang="en-US" sz="2800" b="1" dirty="0" err="1"/>
              <a:t>Minar</a:t>
            </a:r>
            <a:r>
              <a:rPr lang="en-US" sz="2800" dirty="0"/>
              <a:t>, also spelled as </a:t>
            </a:r>
            <a:r>
              <a:rPr lang="en-US" sz="2800" b="1" dirty="0" err="1"/>
              <a:t>Qutab</a:t>
            </a:r>
            <a:r>
              <a:rPr lang="en-US" sz="2800" b="1" dirty="0"/>
              <a:t> </a:t>
            </a:r>
            <a:r>
              <a:rPr lang="en-US" sz="2800" b="1" dirty="0" err="1"/>
              <a:t>Minar</a:t>
            </a:r>
            <a:r>
              <a:rPr lang="en-US" sz="2800" dirty="0"/>
              <a:t>, or </a:t>
            </a:r>
            <a:r>
              <a:rPr lang="en-US" sz="2800" b="1" dirty="0" err="1"/>
              <a:t>Qutb</a:t>
            </a:r>
            <a:r>
              <a:rPr lang="en-US" sz="2800" b="1" dirty="0"/>
              <a:t> </a:t>
            </a:r>
            <a:r>
              <a:rPr lang="en-US" sz="2800" b="1" dirty="0" err="1"/>
              <a:t>Minar</a:t>
            </a:r>
            <a:r>
              <a:rPr lang="en-US" sz="2800" dirty="0"/>
              <a:t>, is the tallest minaret in the world made up of bricks. </a:t>
            </a:r>
          </a:p>
          <a:p>
            <a:endParaRPr lang="en-US" sz="2800" dirty="0"/>
          </a:p>
          <a:p>
            <a:r>
              <a:rPr lang="en-US" sz="2800" dirty="0"/>
              <a:t>The minaret forms a part of the </a:t>
            </a:r>
            <a:r>
              <a:rPr lang="en-US" sz="2800" dirty="0" err="1"/>
              <a:t>Qutab</a:t>
            </a:r>
            <a:r>
              <a:rPr lang="en-US" sz="2800" dirty="0"/>
              <a:t> complex, in the </a:t>
            </a:r>
            <a:r>
              <a:rPr lang="en-US" sz="2800" dirty="0" err="1"/>
              <a:t>Mehrauli</a:t>
            </a:r>
            <a:r>
              <a:rPr lang="en-US" sz="2800" dirty="0"/>
              <a:t> area of Delhi. It is a part of  UNESCO World Heritage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="" xmlns:a16="http://schemas.microsoft.com/office/drawing/2014/main" id="{AC44AA20-5103-4C9B-918C-F01E51EB3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1" r="6943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DIMENTIONS OF QUTUB MINAR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5259106" cy="4023360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Qutub</a:t>
            </a:r>
            <a:r>
              <a:rPr lang="en-US" sz="2400" dirty="0"/>
              <a:t> </a:t>
            </a:r>
            <a:r>
              <a:rPr lang="en-US" sz="2400" dirty="0" err="1"/>
              <a:t>Minar</a:t>
            </a:r>
            <a:r>
              <a:rPr lang="en-US" sz="2400" dirty="0"/>
              <a:t> is a </a:t>
            </a:r>
            <a:r>
              <a:rPr lang="en-US" sz="2400" b="1" dirty="0"/>
              <a:t>73-metre </a:t>
            </a:r>
            <a:r>
              <a:rPr lang="en-US" sz="2400" dirty="0"/>
              <a:t>(239.5 feet) tall tapering tower of </a:t>
            </a:r>
            <a:r>
              <a:rPr lang="en-US" sz="2400" b="1" dirty="0"/>
              <a:t>five</a:t>
            </a:r>
            <a:r>
              <a:rPr lang="en-US" sz="2400" dirty="0"/>
              <a:t> </a:t>
            </a:r>
            <a:r>
              <a:rPr lang="en-US" sz="2400" dirty="0" err="1"/>
              <a:t>storeys</a:t>
            </a:r>
            <a:r>
              <a:rPr lang="en-US" sz="2400" dirty="0"/>
              <a:t> , with a </a:t>
            </a:r>
            <a:r>
              <a:rPr lang="en-US" sz="2400" b="1" dirty="0"/>
              <a:t>14.3 </a:t>
            </a:r>
            <a:r>
              <a:rPr lang="en-US" sz="2400" b="1" dirty="0" err="1"/>
              <a:t>metres</a:t>
            </a:r>
            <a:r>
              <a:rPr lang="en-US" sz="2400" b="1" dirty="0"/>
              <a:t> </a:t>
            </a:r>
            <a:r>
              <a:rPr lang="en-US" sz="2400" dirty="0"/>
              <a:t>(47 feet) base diameter, reducing to </a:t>
            </a:r>
            <a:r>
              <a:rPr lang="en-US" sz="2400" b="1" dirty="0"/>
              <a:t>2.7 </a:t>
            </a:r>
            <a:r>
              <a:rPr lang="en-US" sz="2400" b="1" dirty="0" err="1"/>
              <a:t>metres</a:t>
            </a:r>
            <a:r>
              <a:rPr lang="en-US" sz="2400" b="1" dirty="0"/>
              <a:t> </a:t>
            </a:r>
            <a:r>
              <a:rPr lang="en-US" sz="2400" dirty="0"/>
              <a:t>(9 feet) at the top of the peak. It contains </a:t>
            </a:r>
            <a:r>
              <a:rPr lang="en-US" sz="2400" b="1" dirty="0"/>
              <a:t>a spiral staircase of 379 steps</a:t>
            </a:r>
            <a:r>
              <a:rPr lang="en-US" sz="2400" dirty="0"/>
              <a:t>. </a:t>
            </a:r>
          </a:p>
          <a:p>
            <a:r>
              <a:rPr lang="en-US" sz="2400" dirty="0"/>
              <a:t>Its design is thought to have been based on the Minaret of Jam , in Western </a:t>
            </a:r>
            <a:r>
              <a:rPr lang="en-US" sz="2400" dirty="0" err="1"/>
              <a:t>Afganistan</a:t>
            </a:r>
            <a:endParaRPr lang="en-US" sz="2400" dirty="0"/>
          </a:p>
        </p:txBody>
      </p:sp>
      <p:pic>
        <p:nvPicPr>
          <p:cNvPr id="4" name="Picture 3" descr="https://www.sahapedia.org/sites/default/files/2a_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6830" y="1907358"/>
            <a:ext cx="5805170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 err="1"/>
              <a:t>Qutab</a:t>
            </a:r>
            <a:r>
              <a:rPr lang="en-US" dirty="0"/>
              <a:t>-</a:t>
            </a:r>
            <a:r>
              <a:rPr lang="en-US" dirty="0" err="1"/>
              <a:t>Ud</a:t>
            </a:r>
            <a:r>
              <a:rPr lang="en-US" dirty="0"/>
              <a:t>-Din-</a:t>
            </a:r>
            <a:r>
              <a:rPr lang="en-US" dirty="0" err="1"/>
              <a:t>Aibak</a:t>
            </a:r>
            <a:r>
              <a:rPr lang="en-US" dirty="0"/>
              <a:t>, founder of the Delhi Sultanate , started construction of the </a:t>
            </a:r>
            <a:r>
              <a:rPr lang="en-US" dirty="0" err="1"/>
              <a:t>Qutub</a:t>
            </a:r>
            <a:r>
              <a:rPr lang="en-US" dirty="0"/>
              <a:t> </a:t>
            </a:r>
            <a:r>
              <a:rPr lang="en-US" dirty="0" err="1"/>
              <a:t>Minar's</a:t>
            </a:r>
            <a:r>
              <a:rPr lang="en-US" dirty="0"/>
              <a:t> first storey around 1192.</a:t>
            </a:r>
          </a:p>
          <a:p>
            <a:r>
              <a:rPr lang="en-US" dirty="0"/>
              <a:t> In 1220, </a:t>
            </a:r>
            <a:r>
              <a:rPr lang="en-US" dirty="0" err="1"/>
              <a:t>Aibak's</a:t>
            </a:r>
            <a:r>
              <a:rPr lang="en-US" dirty="0"/>
              <a:t> successor and son-in-law </a:t>
            </a:r>
            <a:r>
              <a:rPr lang="en-US" dirty="0" err="1"/>
              <a:t>Shamsuddin</a:t>
            </a:r>
            <a:r>
              <a:rPr lang="en-US" dirty="0"/>
              <a:t> </a:t>
            </a:r>
            <a:r>
              <a:rPr lang="en-US" dirty="0" err="1"/>
              <a:t>Iltutmish</a:t>
            </a:r>
            <a:r>
              <a:rPr lang="en-US" dirty="0"/>
              <a:t> completed a further three </a:t>
            </a:r>
            <a:r>
              <a:rPr lang="en-US" dirty="0" err="1"/>
              <a:t>storeys</a:t>
            </a:r>
            <a:r>
              <a:rPr lang="en-US" dirty="0"/>
              <a:t>.</a:t>
            </a:r>
          </a:p>
          <a:p>
            <a:r>
              <a:rPr lang="en-US" dirty="0"/>
              <a:t> In 1369, a </a:t>
            </a:r>
            <a:r>
              <a:rPr lang="en-US" b="1" dirty="0"/>
              <a:t>lightning</a:t>
            </a:r>
            <a:r>
              <a:rPr lang="en-US" dirty="0"/>
              <a:t> strike destroyed the top storey .</a:t>
            </a:r>
            <a:r>
              <a:rPr lang="en-US" dirty="0" err="1"/>
              <a:t>Firoz</a:t>
            </a:r>
            <a:r>
              <a:rPr lang="en-US" dirty="0"/>
              <a:t> Shah </a:t>
            </a:r>
            <a:r>
              <a:rPr lang="en-US" dirty="0" err="1"/>
              <a:t>Tughlaq</a:t>
            </a:r>
            <a:r>
              <a:rPr lang="en-US" dirty="0"/>
              <a:t> replaced the damaged storey, and added one more. </a:t>
            </a:r>
            <a:r>
              <a:rPr lang="en-US" dirty="0" err="1"/>
              <a:t>Sher</a:t>
            </a:r>
            <a:r>
              <a:rPr lang="en-US" dirty="0"/>
              <a:t> Shah </a:t>
            </a:r>
            <a:r>
              <a:rPr lang="en-US" dirty="0" err="1"/>
              <a:t>Suri</a:t>
            </a:r>
            <a:r>
              <a:rPr lang="en-US" dirty="0"/>
              <a:t> also added an entrance to this tower while he was ruling and </a:t>
            </a:r>
            <a:r>
              <a:rPr lang="en-US" dirty="0" err="1"/>
              <a:t>Humayun</a:t>
            </a:r>
            <a:r>
              <a:rPr lang="en-US" dirty="0"/>
              <a:t> was in exile.</a:t>
            </a:r>
          </a:p>
          <a:p>
            <a:r>
              <a:rPr lang="en-US" dirty="0"/>
              <a:t>It took many years to complete the monument.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4817872" cy="721070"/>
          </a:xfrm>
        </p:spPr>
        <p:txBody>
          <a:bodyPr/>
          <a:lstStyle/>
          <a:p>
            <a:r>
              <a:rPr lang="en-US" dirty="0"/>
              <a:t>NEIGHBOURHOOD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012" y="2227217"/>
            <a:ext cx="6048103" cy="2403566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The </a:t>
            </a:r>
            <a:r>
              <a:rPr lang="en-US" sz="2800" dirty="0" err="1"/>
              <a:t>Minar</a:t>
            </a:r>
            <a:r>
              <a:rPr lang="en-US" sz="2800" dirty="0"/>
              <a:t> is surrounded by several historically significant monuments of the </a:t>
            </a:r>
            <a:r>
              <a:rPr lang="en-US" sz="2800" dirty="0" err="1"/>
              <a:t>Qutab</a:t>
            </a:r>
            <a:r>
              <a:rPr lang="en-US" sz="2800" dirty="0"/>
              <a:t> complex, including </a:t>
            </a:r>
            <a:r>
              <a:rPr lang="en-US" sz="2800" b="1" dirty="0" err="1"/>
              <a:t>Quwat</a:t>
            </a:r>
            <a:r>
              <a:rPr lang="en-US" sz="2800" b="1" dirty="0"/>
              <a:t>-</a:t>
            </a:r>
            <a:r>
              <a:rPr lang="en-US" sz="2800" b="1" dirty="0" err="1"/>
              <a:t>ul</a:t>
            </a:r>
            <a:r>
              <a:rPr lang="en-US" sz="2800" b="1" dirty="0"/>
              <a:t>-Islam Mosque</a:t>
            </a:r>
            <a:r>
              <a:rPr lang="en-US" sz="2800" dirty="0"/>
              <a:t>, which was built at the same time as the </a:t>
            </a:r>
            <a:r>
              <a:rPr lang="en-US" sz="2800" dirty="0" err="1"/>
              <a:t>Minar</a:t>
            </a:r>
            <a:r>
              <a:rPr lang="en-US" sz="2800" dirty="0"/>
              <a:t>, and the much older Iron Pillar of Delhi.</a:t>
            </a:r>
          </a:p>
          <a:p>
            <a:endParaRPr lang="en-US" dirty="0"/>
          </a:p>
        </p:txBody>
      </p:sp>
      <p:pic>
        <p:nvPicPr>
          <p:cNvPr id="4" name="Picture 3" descr="https://www.sahapedia.org/sites/default/files/7a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7189" y="0"/>
            <a:ext cx="5294811" cy="372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s://www.sahapedia.org/sites/default/files/4a_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5049" y="4415789"/>
            <a:ext cx="5386251" cy="2442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s://www.sahapedia.org/sites/default/files/7b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15790"/>
            <a:ext cx="3782786" cy="244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41C4D9-F4E3-48B5-83F8-E34F63A7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MATHEMATICAL PATTERN OF QUTUB MINAR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13150C8-24C0-4634-97AE-FF9EA538D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1828587"/>
            <a:ext cx="10554574" cy="363651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Qutub </a:t>
            </a:r>
            <a:r>
              <a:rPr lang="en-US" dirty="0" err="1"/>
              <a:t>Minar</a:t>
            </a:r>
            <a:r>
              <a:rPr lang="en-US" dirty="0"/>
              <a:t> is not spherical at the bottom. Instead, it's base </a:t>
            </a:r>
            <a:r>
              <a:rPr lang="en-US" b="1" dirty="0"/>
              <a:t>octagonal</a:t>
            </a:r>
            <a:r>
              <a:rPr lang="en-US" dirty="0"/>
              <a:t> in shape similar to the </a:t>
            </a:r>
            <a:r>
              <a:rPr lang="en-US" dirty="0" err="1"/>
              <a:t>Minar</a:t>
            </a:r>
            <a:r>
              <a:rPr lang="en-US" dirty="0"/>
              <a:t> of Jam in Afghanistan. This is made on purpose in order to develop strength in such a tall structure for it's time. Without this shape, it would have been very difficult to keep such a structure, still, with medieval technology and materials. It should also be noted that Qutub </a:t>
            </a:r>
            <a:r>
              <a:rPr lang="en-US" dirty="0" err="1"/>
              <a:t>Minar</a:t>
            </a:r>
            <a:r>
              <a:rPr lang="en-US" dirty="0"/>
              <a:t> was not made by one person at one time and instead, the whole structure was construed in stories over a number of royal families and generations.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Qutab </a:t>
            </a:r>
            <a:r>
              <a:rPr lang="en-US" dirty="0" err="1"/>
              <a:t>Minar</a:t>
            </a:r>
            <a:r>
              <a:rPr lang="en-US" dirty="0"/>
              <a:t> has only one line of symmetry which is vertical.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https://www.sahapedia.org/sites/default/files/4b_0.jpg">
            <a:extLst>
              <a:ext uri="{FF2B5EF4-FFF2-40B4-BE49-F238E27FC236}">
                <a16:creationId xmlns="" xmlns:a16="http://schemas.microsoft.com/office/drawing/2014/main" id="{610A0C2C-DA62-4355-9E6F-E4B365F3239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7031" y="4402182"/>
            <a:ext cx="3654969" cy="245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794954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MYSORE PALACE</a:t>
            </a:r>
          </a:p>
        </p:txBody>
      </p:sp>
      <p:pic>
        <p:nvPicPr>
          <p:cNvPr id="21506" name="Picture 2" descr="Image result for mysore palace phot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6132" y="1893344"/>
            <a:ext cx="10185866" cy="49646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82327"/>
          </a:xfrm>
        </p:spPr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7390" y="1998618"/>
            <a:ext cx="5219918" cy="4937759"/>
          </a:xfrm>
        </p:spPr>
        <p:txBody>
          <a:bodyPr/>
          <a:lstStyle/>
          <a:p>
            <a:r>
              <a:rPr lang="en-IN" b="1" u="sng" dirty="0" err="1"/>
              <a:t>Ambavilas</a:t>
            </a:r>
            <a:r>
              <a:rPr lang="en-IN" u="sng" dirty="0" err="1"/>
              <a:t>Palace</a:t>
            </a:r>
            <a:r>
              <a:rPr lang="en-IN" dirty="0"/>
              <a:t> otherwise called </a:t>
            </a:r>
            <a:r>
              <a:rPr lang="en-IN" u="sng" dirty="0"/>
              <a:t>The Mysore Palace</a:t>
            </a:r>
            <a:r>
              <a:rPr lang="en-IN" dirty="0"/>
              <a:t> is a historical and Royal residence, situated in the city of </a:t>
            </a:r>
            <a:r>
              <a:rPr lang="en-IN" dirty="0" err="1"/>
              <a:t>Mysuru</a:t>
            </a:r>
            <a:r>
              <a:rPr lang="en-IN" dirty="0"/>
              <a:t> in Karnataka.</a:t>
            </a:r>
            <a:endParaRPr lang="en-US" dirty="0"/>
          </a:p>
          <a:p>
            <a:r>
              <a:rPr lang="en-IN" b="1" dirty="0"/>
              <a:t>Lord Henry Irwin </a:t>
            </a:r>
            <a:r>
              <a:rPr lang="en-IN" dirty="0"/>
              <a:t>was the Architect who was appointed by the then Mysore Maharaja </a:t>
            </a:r>
            <a:r>
              <a:rPr lang="en-IN" dirty="0" err="1"/>
              <a:t>Krishnaraja</a:t>
            </a:r>
            <a:r>
              <a:rPr lang="en-IN" dirty="0"/>
              <a:t> </a:t>
            </a:r>
            <a:r>
              <a:rPr lang="en-IN" dirty="0" err="1"/>
              <a:t>Wodeyar</a:t>
            </a:r>
            <a:r>
              <a:rPr lang="en-IN" dirty="0"/>
              <a:t> IV and his mother Maharani </a:t>
            </a:r>
            <a:r>
              <a:rPr lang="en-IN" dirty="0" err="1"/>
              <a:t>Kempananjammanni</a:t>
            </a:r>
            <a:r>
              <a:rPr lang="en-IN" dirty="0"/>
              <a:t> Devi. The Palace was completed in the year 1912.</a:t>
            </a:r>
            <a:endParaRPr lang="en-US" dirty="0"/>
          </a:p>
          <a:p>
            <a:r>
              <a:rPr lang="en-IN" dirty="0"/>
              <a:t>The Architecture style of this palace is a blend of Hindu, </a:t>
            </a:r>
            <a:r>
              <a:rPr lang="en-IN" dirty="0" err="1"/>
              <a:t>Mughal</a:t>
            </a:r>
            <a:r>
              <a:rPr lang="en-IN" dirty="0"/>
              <a:t>, </a:t>
            </a:r>
            <a:r>
              <a:rPr lang="en-IN" dirty="0" err="1"/>
              <a:t>Rajput</a:t>
            </a:r>
            <a:r>
              <a:rPr lang="en-IN" dirty="0"/>
              <a:t> and Gothic styles.</a:t>
            </a:r>
            <a:endParaRPr lang="en-US" dirty="0"/>
          </a:p>
          <a:p>
            <a:endParaRPr lang="en-US" dirty="0"/>
          </a:p>
        </p:txBody>
      </p:sp>
      <p:pic>
        <p:nvPicPr>
          <p:cNvPr id="22530" name="Picture 2" descr="Image result for mysore palace phot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3780" y="1909718"/>
            <a:ext cx="5938220" cy="333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Mathematical tessellation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286000"/>
            <a:ext cx="4945598" cy="4023360"/>
          </a:xfrm>
        </p:spPr>
        <p:txBody>
          <a:bodyPr>
            <a:normAutofit/>
          </a:bodyPr>
          <a:lstStyle/>
          <a:p>
            <a:r>
              <a:rPr lang="en-IN" dirty="0"/>
              <a:t>The photo is that of a room in the palace where the King used it as a hall for private audiences. It was the chamber in which he gave audience to people deserving special attention.</a:t>
            </a:r>
            <a:endParaRPr lang="en-US" dirty="0"/>
          </a:p>
          <a:p>
            <a:r>
              <a:rPr lang="en-IN" dirty="0"/>
              <a:t>The central part of the hall has ornately gilded columns, stained glass ceilings, decorative steel grills, and chandeliers with fine floral motifs, mirrored in the </a:t>
            </a:r>
            <a:r>
              <a:rPr lang="en-IN" dirty="0" err="1"/>
              <a:t>pietra</a:t>
            </a:r>
            <a:r>
              <a:rPr lang="en-IN" dirty="0"/>
              <a:t> </a:t>
            </a:r>
            <a:r>
              <a:rPr lang="en-IN" dirty="0" err="1"/>
              <a:t>dura</a:t>
            </a:r>
            <a:r>
              <a:rPr lang="en-IN" dirty="0"/>
              <a:t> mosaic floor embellished with semi-precious stones. Its Tessellations are very colourful.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Image result for TESSELLATIONS ON CEILING OF THE MYSORE PALACE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17" y="1903911"/>
            <a:ext cx="6078583" cy="3605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4867221" cy="851698"/>
          </a:xfrm>
        </p:spPr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4906409" cy="402336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Construction of the palace started in 1897 and got completed in1912. </a:t>
            </a:r>
          </a:p>
          <a:p>
            <a:r>
              <a:rPr lang="en-US" sz="2400" dirty="0"/>
              <a:t>The octagon-shaped </a:t>
            </a:r>
            <a:r>
              <a:rPr lang="en-US" sz="2400" dirty="0" err="1"/>
              <a:t>Kalyana</a:t>
            </a:r>
            <a:r>
              <a:rPr lang="en-US" sz="2400" dirty="0"/>
              <a:t> </a:t>
            </a:r>
            <a:r>
              <a:rPr lang="en-US" sz="2400" dirty="0" err="1"/>
              <a:t>Mantapa</a:t>
            </a:r>
            <a:r>
              <a:rPr lang="en-US" sz="2400" dirty="0"/>
              <a:t>, where royal weddings and functions were </a:t>
            </a:r>
            <a:r>
              <a:rPr lang="en-US" sz="2400" dirty="0" err="1"/>
              <a:t>organised</a:t>
            </a:r>
            <a:r>
              <a:rPr lang="en-US" sz="2400" dirty="0"/>
              <a:t>, is another important section of the palace.</a:t>
            </a:r>
          </a:p>
          <a:p>
            <a:r>
              <a:rPr lang="en-US" sz="2400" dirty="0"/>
              <a:t> The most prominent feature of this hall is the set of 26 paintings that depict the </a:t>
            </a:r>
            <a:r>
              <a:rPr lang="en-US" sz="2400" dirty="0" err="1"/>
              <a:t>Dasara</a:t>
            </a:r>
            <a:r>
              <a:rPr lang="en-US" sz="2400" dirty="0"/>
              <a:t> procession.</a:t>
            </a:r>
          </a:p>
        </p:txBody>
      </p:sp>
      <p:pic>
        <p:nvPicPr>
          <p:cNvPr id="23556" name="Picture 4" descr="Image result for mysore palace -octagonal shape wedd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0389" y="1845129"/>
            <a:ext cx="6071611" cy="433686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5643372" cy="982327"/>
          </a:xfrm>
        </p:spPr>
        <p:txBody>
          <a:bodyPr/>
          <a:lstStyle/>
          <a:p>
            <a:r>
              <a:rPr lang="en-US" dirty="0"/>
              <a:t>FESTIVALS IN MYSORE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339" y="2266405"/>
            <a:ext cx="4814969" cy="431074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The most interesting time to be in Mysore is for the </a:t>
            </a:r>
            <a:r>
              <a:rPr lang="en-US" sz="2400" dirty="0" err="1"/>
              <a:t>Dussera</a:t>
            </a:r>
            <a:r>
              <a:rPr lang="en-US" sz="2400" dirty="0"/>
              <a:t> celebration in October. The city and the palace are resplendent with lights and festivities.</a:t>
            </a:r>
          </a:p>
          <a:p>
            <a:r>
              <a:rPr lang="en-US" sz="2400" dirty="0"/>
              <a:t>During these days, the structure is illuminated using 97,000 electric bulbs. People from all across the globe come here to behold this spectacular sight.</a:t>
            </a:r>
          </a:p>
          <a:p>
            <a:endParaRPr lang="en-US" dirty="0"/>
          </a:p>
        </p:txBody>
      </p:sp>
      <p:pic>
        <p:nvPicPr>
          <p:cNvPr id="25602" name="Picture 2" descr="Image result for mysore palace -octagonal shape wedd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4423" y="0"/>
            <a:ext cx="5136340" cy="3716066"/>
          </a:xfrm>
          <a:prstGeom prst="rect">
            <a:avLst/>
          </a:prstGeom>
          <a:noFill/>
        </p:spPr>
      </p:pic>
      <p:pic>
        <p:nvPicPr>
          <p:cNvPr id="25604" name="Picture 4" descr="Image result for mysore palace -octagonal shape wedd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4423" y="3740014"/>
            <a:ext cx="5107577" cy="31552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2164345"/>
            <a:ext cx="10147300" cy="16383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/>
              <a:t>SOME OTHER MONUMENTS IN INDIA WITH SYMMETRY</a:t>
            </a:r>
          </a:p>
        </p:txBody>
      </p:sp>
      <p:pic>
        <p:nvPicPr>
          <p:cNvPr id="6" name="Picture 5" descr="C:\Users\Administrator\Downloads\images (2)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8724" y="4198348"/>
            <a:ext cx="505777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AutoShape 5" descr="Image result for lotus tem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AutoShape 7" descr="Image result for lotus tem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AutoShape 9" descr="Image result for lotus tem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AutoShape 11" descr="Image result for lotus tem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AutoShape 13" descr="Image result for lotus tem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9" name="AutoShape 15" descr="Image result for lotus tem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 descr="http://3.bp.blogspot.com/-aK4xZPgd3VE/ThgG9r_AB4I/AAAAAAAAAJw/6h_4NCKXSYc/s320/lotus+temple_kentriki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638"/>
            <a:ext cx="374377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Image result for humayun tomb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219575"/>
            <a:ext cx="3743772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age result for agra fort"/>
          <p:cNvPicPr/>
          <p:nvPr/>
        </p:nvPicPr>
        <p:blipFill>
          <a:blip r:embed="rId6"/>
          <a:srcRect b="22778"/>
          <a:stretch>
            <a:fillRect/>
          </a:stretch>
        </p:blipFill>
        <p:spPr bwMode="auto">
          <a:xfrm>
            <a:off x="7327901" y="0"/>
            <a:ext cx="4864100" cy="192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peech Bubble: Rectangle 3">
            <a:extLst>
              <a:ext uri="{FF2B5EF4-FFF2-40B4-BE49-F238E27FC236}">
                <a16:creationId xmlns="" xmlns:a16="http://schemas.microsoft.com/office/drawing/2014/main" id="{AE21D3A3-1227-4759-9B8A-19C8E3871971}"/>
              </a:ext>
            </a:extLst>
          </p:cNvPr>
          <p:cNvSpPr/>
          <p:nvPr/>
        </p:nvSpPr>
        <p:spPr>
          <a:xfrm>
            <a:off x="5724973" y="20638"/>
            <a:ext cx="1285428" cy="1861131"/>
          </a:xfrm>
          <a:prstGeom prst="wedgeRectCallout">
            <a:avLst>
              <a:gd name="adj1" fmla="val 77291"/>
              <a:gd name="adj2" fmla="val 80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 am the Agra Fort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="" xmlns:a16="http://schemas.microsoft.com/office/drawing/2014/main" id="{11E810DC-DE0D-4758-83CA-BA47947DE559}"/>
              </a:ext>
            </a:extLst>
          </p:cNvPr>
          <p:cNvSpPr/>
          <p:nvPr/>
        </p:nvSpPr>
        <p:spPr>
          <a:xfrm>
            <a:off x="3830220" y="4353930"/>
            <a:ext cx="1641027" cy="1881769"/>
          </a:xfrm>
          <a:prstGeom prst="wedgeRectCallout">
            <a:avLst>
              <a:gd name="adj1" fmla="val -59417"/>
              <a:gd name="adj2" fmla="val 542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 am Humayun’s Tomb 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="" xmlns:a16="http://schemas.microsoft.com/office/drawing/2014/main" id="{ED65F51C-C15F-4AF5-9DE6-7624A1DC934D}"/>
              </a:ext>
            </a:extLst>
          </p:cNvPr>
          <p:cNvSpPr/>
          <p:nvPr/>
        </p:nvSpPr>
        <p:spPr>
          <a:xfrm>
            <a:off x="3919324" y="0"/>
            <a:ext cx="1427376" cy="1881769"/>
          </a:xfrm>
          <a:prstGeom prst="wedgeRectCallout">
            <a:avLst>
              <a:gd name="adj1" fmla="val -63131"/>
              <a:gd name="adj2" fmla="val 85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 am the lotus temple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="" xmlns:a16="http://schemas.microsoft.com/office/drawing/2014/main" id="{8670BE91-03F7-4477-A215-43C13F8430D7}"/>
              </a:ext>
            </a:extLst>
          </p:cNvPr>
          <p:cNvSpPr/>
          <p:nvPr/>
        </p:nvSpPr>
        <p:spPr>
          <a:xfrm>
            <a:off x="5582301" y="4353929"/>
            <a:ext cx="1428099" cy="1881769"/>
          </a:xfrm>
          <a:prstGeom prst="wedgeRectCallout">
            <a:avLst>
              <a:gd name="adj1" fmla="val 63650"/>
              <a:gd name="adj2" fmla="val 375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 am the Konark Temple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ADA7AA-48F0-4B4C-BF2C-2C7473EBC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FIELD TRIP INDIA</a:t>
            </a:r>
          </a:p>
        </p:txBody>
      </p:sp>
      <p:pic>
        <p:nvPicPr>
          <p:cNvPr id="4" name="Picture 2" descr="C:\Users\Administrator\Downloads\IMG-20181104-WA0052.jpg">
            <a:extLst>
              <a:ext uri="{FF2B5EF4-FFF2-40B4-BE49-F238E27FC236}">
                <a16:creationId xmlns="" xmlns:a16="http://schemas.microsoft.com/office/drawing/2014/main" id="{A5891271-DBC7-4F61-9EAD-5B475F369B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445500" y="3708400"/>
            <a:ext cx="3746500" cy="3149600"/>
          </a:xfrm>
          <a:prstGeom prst="rect">
            <a:avLst/>
          </a:prstGeom>
          <a:noFill/>
        </p:spPr>
      </p:pic>
      <p:pic>
        <p:nvPicPr>
          <p:cNvPr id="5" name="Picture 3" descr="C:\Users\Administrator\Downloads\IMG-20181104-WA0012.jpg">
            <a:extLst>
              <a:ext uri="{FF2B5EF4-FFF2-40B4-BE49-F238E27FC236}">
                <a16:creationId xmlns="" xmlns:a16="http://schemas.microsoft.com/office/drawing/2014/main" id="{0A8E1723-21D4-4BF4-80E3-F3606076B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29100"/>
            <a:ext cx="3657600" cy="2647723"/>
          </a:xfrm>
          <a:prstGeom prst="rect">
            <a:avLst/>
          </a:prstGeom>
          <a:noFill/>
        </p:spPr>
      </p:pic>
      <p:pic>
        <p:nvPicPr>
          <p:cNvPr id="6" name="Picture 2" descr="C:\Users\Administrator\Downloads\IMG_20181103_110525.jpg">
            <a:extLst>
              <a:ext uri="{FF2B5EF4-FFF2-40B4-BE49-F238E27FC236}">
                <a16:creationId xmlns="" xmlns:a16="http://schemas.microsoft.com/office/drawing/2014/main" id="{6E07CD39-E40C-4C37-B9E7-4C7099A45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3975100"/>
            <a:ext cx="2565400" cy="2888659"/>
          </a:xfrm>
          <a:prstGeom prst="rect">
            <a:avLst/>
          </a:prstGeom>
          <a:noFill/>
        </p:spPr>
      </p:pic>
      <p:sp>
        <p:nvSpPr>
          <p:cNvPr id="7" name="Speech Bubble: Rectangle 6">
            <a:extLst>
              <a:ext uri="{FF2B5EF4-FFF2-40B4-BE49-F238E27FC236}">
                <a16:creationId xmlns="" xmlns:a16="http://schemas.microsoft.com/office/drawing/2014/main" id="{E7785203-9273-4CFF-997A-6F032EAFA5DD}"/>
              </a:ext>
            </a:extLst>
          </p:cNvPr>
          <p:cNvSpPr/>
          <p:nvPr/>
        </p:nvSpPr>
        <p:spPr>
          <a:xfrm>
            <a:off x="368300" y="3098800"/>
            <a:ext cx="3263900" cy="97045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 am the </a:t>
            </a:r>
            <a:r>
              <a:rPr lang="en-IN" dirty="0" err="1"/>
              <a:t>perallasery</a:t>
            </a:r>
            <a:r>
              <a:rPr lang="en-IN" dirty="0"/>
              <a:t> temple pond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="" xmlns:a16="http://schemas.microsoft.com/office/drawing/2014/main" id="{921CA1F6-80BC-481B-AE47-F783DC5265ED}"/>
              </a:ext>
            </a:extLst>
          </p:cNvPr>
          <p:cNvSpPr/>
          <p:nvPr/>
        </p:nvSpPr>
        <p:spPr>
          <a:xfrm>
            <a:off x="4991099" y="2882900"/>
            <a:ext cx="2209800" cy="97045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 am the Light House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="" xmlns:a16="http://schemas.microsoft.com/office/drawing/2014/main" id="{6234C19B-7AE0-4ED8-91CA-CAFDC7A23A18}"/>
              </a:ext>
            </a:extLst>
          </p:cNvPr>
          <p:cNvSpPr/>
          <p:nvPr/>
        </p:nvSpPr>
        <p:spPr>
          <a:xfrm>
            <a:off x="9309100" y="2613575"/>
            <a:ext cx="2413000" cy="97045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 am the winding staircase</a:t>
            </a:r>
          </a:p>
        </p:txBody>
      </p:sp>
    </p:spTree>
    <p:extLst>
      <p:ext uri="{BB962C8B-B14F-4D97-AF65-F5344CB8AC3E}">
        <p14:creationId xmlns="" xmlns:p14="http://schemas.microsoft.com/office/powerpoint/2010/main" val="760865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2128" y="813815"/>
            <a:ext cx="9720072" cy="577639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                             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sz="9600" dirty="0">
                <a:solidFill>
                  <a:srgbClr val="7030A0"/>
                </a:solidFill>
              </a:rPr>
              <a:t>                            </a:t>
            </a:r>
            <a:r>
              <a:rPr lang="en-US" sz="107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THANK YOU</a:t>
            </a: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endParaRPr lang="en-US" sz="8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</TotalTime>
  <Words>427</Words>
  <Application>Microsoft Office PowerPoint</Application>
  <PresentationFormat>Custom</PresentationFormat>
  <Paragraphs>50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Quotable</vt:lpstr>
      <vt:lpstr>ARCHITECTURE INSPIRED BY MATHEMATICS </vt:lpstr>
      <vt:lpstr>INDIAN MONUMENTS</vt:lpstr>
      <vt:lpstr>QUTUB MINAR</vt:lpstr>
      <vt:lpstr>DIMENTIONS OF QUTUB MINAR</vt:lpstr>
      <vt:lpstr>THE HISTORY</vt:lpstr>
      <vt:lpstr>NEIGHBOURHOOD</vt:lpstr>
      <vt:lpstr>MATHEMATICAL PATTERN OF QUTUB MINAR</vt:lpstr>
      <vt:lpstr>MYSORE PALACE</vt:lpstr>
      <vt:lpstr>HISTORY</vt:lpstr>
      <vt:lpstr>Mathematical tessellation</vt:lpstr>
      <vt:lpstr>DETAILS</vt:lpstr>
      <vt:lpstr>FESTIVALS IN MYSORE </vt:lpstr>
      <vt:lpstr>Slide 13</vt:lpstr>
      <vt:lpstr>FIELD TRIP INDIA</vt:lpstr>
      <vt:lpstr>                                                            THANK YOU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Mathematical pattern of qutub minar</dc:title>
  <dc:creator>dhanya raj</dc:creator>
  <cp:lastModifiedBy>Academic_Coord</cp:lastModifiedBy>
  <cp:revision>31</cp:revision>
  <dcterms:created xsi:type="dcterms:W3CDTF">2018-10-23T16:25:37Z</dcterms:created>
  <dcterms:modified xsi:type="dcterms:W3CDTF">2018-11-14T04:24:45Z</dcterms:modified>
</cp:coreProperties>
</file>